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6" r:id="rId9"/>
    <p:sldId id="267" r:id="rId10"/>
    <p:sldId id="268" r:id="rId11"/>
    <p:sldId id="270" r:id="rId12"/>
    <p:sldId id="269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3"/>
    <p:restoredTop sz="94646"/>
  </p:normalViewPr>
  <p:slideViewPr>
    <p:cSldViewPr snapToGrid="0" snapToObjects="1">
      <p:cViewPr varScale="1">
        <p:scale>
          <a:sx n="89" d="100"/>
          <a:sy n="89" d="100"/>
        </p:scale>
        <p:origin x="8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15B20-4781-FF43-89EA-7066EF0BE971}" type="datetimeFigureOut">
              <a:rPr lang="tr-TR" smtClean="0"/>
              <a:t>19.03.2021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DC9A8-31DB-284A-91F3-DEEE01DCD8F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6891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6D41-2FD3-5E42-99C9-21BC528158DB}" type="datetime1">
              <a:rPr lang="tr-TR" smtClean="0"/>
              <a:t>19.03.2021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4882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EB2A-525A-204F-A5C1-0DA7FECECAB4}" type="datetime1">
              <a:rPr lang="tr-TR" smtClean="0"/>
              <a:t>19.03.2021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2103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7CFE-3B53-2640-BBB6-4A030CB575C0}" type="datetime1">
              <a:rPr lang="tr-TR" smtClean="0"/>
              <a:t>19.03.2021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464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B2893-942A-FF4F-9A83-94D36B695B37}" type="datetime1">
              <a:rPr lang="tr-TR" smtClean="0"/>
              <a:t>19.03.2021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0689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B02BF-2810-484C-83B4-69E784BDA8AF}" type="datetime1">
              <a:rPr lang="tr-TR" smtClean="0"/>
              <a:t>19.03.2021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008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AFBC3-8087-DC4E-9CD4-4347088561AB}" type="datetime1">
              <a:rPr lang="tr-TR" smtClean="0"/>
              <a:t>19.03.2021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2338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D9A74-D1AB-7546-96B1-F2A9747DB114}" type="datetime1">
              <a:rPr lang="tr-TR" smtClean="0"/>
              <a:t>19.03.2021</a:t>
            </a:fld>
            <a:endParaRPr lang="tr-T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205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D0FAE-DDFC-1845-B538-D283BC3D3461}" type="datetime1">
              <a:rPr lang="tr-TR" smtClean="0"/>
              <a:t>19.03.2021</a:t>
            </a:fld>
            <a:endParaRPr lang="tr-T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83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EFE4-81C0-A04E-B671-5DF931C3BEB0}" type="datetime1">
              <a:rPr lang="tr-TR" smtClean="0"/>
              <a:t>19.03.2021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570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106B-2372-2148-AFF2-B8E645FA881F}" type="datetime1">
              <a:rPr lang="tr-TR" smtClean="0"/>
              <a:t>19.03.2021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905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584F-4D3D-5A44-80FF-E5EB32A6FCD0}" type="datetime1">
              <a:rPr lang="tr-TR" smtClean="0"/>
              <a:t>19.03.2021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3151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8FE9764-4EA1-C440-AAE0-755DBA98B79D}" type="datetime1">
              <a:rPr lang="tr-TR" smtClean="0"/>
              <a:t>19.03.2021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778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5020904-E468-364D-9FF8-2FEEA95FC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b="1" dirty="0" err="1"/>
              <a:t>Python</a:t>
            </a:r>
            <a:r>
              <a:rPr lang="tr-TR" b="1" dirty="0"/>
              <a:t> Programlama Dili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C960DF8-03B0-0149-8B69-A4930228C0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Fonksiyonel veri yapıları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57E07BD-7D10-A94A-89E8-ACE52992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121346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4867031-5FA1-E74D-824C-26F6DEF9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Çok boyutlu listeler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B7B293A-387E-934B-BC7F-AA52DB142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9268" y="977297"/>
            <a:ext cx="5422900" cy="1866900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DAE2C10-185E-C140-B417-DB7ABF30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797925D-69F9-394F-8DEE-3CDCC300F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3609673"/>
            <a:ext cx="6629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09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E439C68-A795-A04B-85E6-5D8F55A6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Listeler-bölme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22440BE-C513-9043-91BA-395A1E05A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String</a:t>
            </a:r>
            <a:r>
              <a:rPr lang="tr-TR" dirty="0"/>
              <a:t> işlemlerinde görmüştük, negatif sayılar da kullanılabilir x[</a:t>
            </a:r>
            <a:r>
              <a:rPr lang="tr-TR" dirty="0" err="1"/>
              <a:t>a:b:c</a:t>
            </a:r>
            <a:r>
              <a:rPr lang="tr-TR" dirty="0"/>
              <a:t>] </a:t>
            </a:r>
          </a:p>
          <a:p>
            <a:pPr lvl="1"/>
            <a:r>
              <a:rPr lang="tr-TR" dirty="0"/>
              <a:t>a: başlangıç</a:t>
            </a:r>
          </a:p>
          <a:p>
            <a:pPr lvl="1"/>
            <a:r>
              <a:rPr lang="tr-TR" dirty="0"/>
              <a:t>b: bitiş</a:t>
            </a:r>
          </a:p>
          <a:p>
            <a:pPr lvl="1"/>
            <a:r>
              <a:rPr lang="tr-TR" dirty="0"/>
              <a:t>c: adım</a:t>
            </a:r>
          </a:p>
          <a:p>
            <a:pPr marL="502920" lvl="1" indent="0">
              <a:buNone/>
            </a:pPr>
            <a:endParaRPr lang="tr-TR" dirty="0"/>
          </a:p>
          <a:p>
            <a:pPr marL="502920" lvl="1" indent="0">
              <a:buNone/>
            </a:pPr>
            <a:endParaRPr lang="tr-TR" dirty="0"/>
          </a:p>
          <a:p>
            <a:pPr marL="502920" lvl="1" indent="0">
              <a:buNone/>
            </a:pPr>
            <a:endParaRPr lang="tr-TR" dirty="0"/>
          </a:p>
          <a:p>
            <a:pPr marL="502920" lvl="1" indent="0">
              <a:buNone/>
            </a:pPr>
            <a:endParaRPr lang="tr-TR" dirty="0"/>
          </a:p>
          <a:p>
            <a:pPr marL="502920" lvl="1" indent="0">
              <a:buNone/>
            </a:pPr>
            <a:endParaRPr lang="tr-TR" dirty="0"/>
          </a:p>
          <a:p>
            <a:pPr marL="502920" lvl="1" indent="0">
              <a:buNone/>
            </a:pPr>
            <a:endParaRPr lang="tr-TR" dirty="0"/>
          </a:p>
          <a:p>
            <a:pPr marL="502920" lvl="1" indent="0">
              <a:buNone/>
            </a:pPr>
            <a:endParaRPr lang="tr-TR" dirty="0"/>
          </a:p>
          <a:p>
            <a:pPr marL="502920" lvl="1" indent="0">
              <a:buNone/>
            </a:pPr>
            <a:endParaRPr lang="tr-TR" dirty="0"/>
          </a:p>
          <a:p>
            <a:pPr marL="502920" lvl="1" indent="0">
              <a:buNone/>
            </a:pPr>
            <a:endParaRPr lang="tr-TR" dirty="0"/>
          </a:p>
          <a:p>
            <a:pPr marL="502920" lvl="1" indent="0">
              <a:buNone/>
            </a:pP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4747189-DB79-B24D-B8E7-8513C8660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E61A5C8-CEA4-5046-A718-CA11E17C5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9" y="2690311"/>
            <a:ext cx="1932442" cy="336494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CC316B5-7C29-1344-9A4B-0890DCD3E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595" y="2690311"/>
            <a:ext cx="17907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9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A59A4C1-FA73-664E-AC06-B4E898061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Listeler-diğer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D59B4FF-1F1D-C147-A4C2-E2BFA74C9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Listeler veri yapıları dersinde geçen bağlı listeler olarak kullanılabilir. </a:t>
            </a:r>
          </a:p>
          <a:p>
            <a:pPr algn="just"/>
            <a:r>
              <a:rPr lang="tr-TR" dirty="0"/>
              <a:t>Boyutları dinamiktir, karışık veri türleri içerebilirler.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61F32D9-5387-C04F-8091-A4ABC722D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53095DA-0783-BB4D-98E9-5BBACC131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403366"/>
            <a:ext cx="68453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41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B237B22-4267-A341-AC41-9C70BAA6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Demetler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497264-4670-1C43-9EA2-679FD4676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Listeler gibi kullanılırlar ama </a:t>
            </a:r>
            <a:r>
              <a:rPr lang="tr-TR" b="1" dirty="0"/>
              <a:t>güncellenemezler</a:t>
            </a:r>
            <a:r>
              <a:rPr lang="tr-TR" dirty="0"/>
              <a:t>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394A176-4BED-1546-AAAE-0E6A8A6D7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506F3B-C000-0B46-BEB8-F67580C73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969057"/>
            <a:ext cx="4433614" cy="40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4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41B9248-F2ED-C84D-9A83-4A610E0E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Demetler-güncelleme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CAAF108-C420-C045-8F9F-A29A2949C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Doğrudan güncellenemezler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AB24437-43BD-C949-B0ED-5ED2F424E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12F2B0D-BC3D-1249-844A-F97298756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414" y="2116302"/>
            <a:ext cx="5080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47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F9AA2A3-EAD1-674E-9558-B776FEEA9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Çoklu atamalar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36733B-3BB4-2144-8D4D-3DF754AD9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Hemen her veri tipinde kullanılabilir. Metotlardan dönüş değerlerinin alınmasında pratik kullanım sağlar.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B1D3392-E4E2-7342-BE3F-F4BE4AA00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6DCB54B-FE03-0240-8EDF-1A798483E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181" y="2430079"/>
            <a:ext cx="4330700" cy="13462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73BD80C-441C-AD46-A9EC-3BDB34F83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181" y="4055897"/>
            <a:ext cx="1726124" cy="77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80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Kümeler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İndeksleri yoktur, çift değer içermezler.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558835"/>
            <a:ext cx="3419475" cy="19812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3911636"/>
            <a:ext cx="2191898" cy="97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8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Sözlükler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Anahtar-değer şeklinde veri yapılarıdır. Kullanım alanları oldukça fazladır.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1741424"/>
            <a:ext cx="4446207" cy="398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06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Sözlükler üzerinde döngüler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Doğrudan </a:t>
            </a:r>
            <a:r>
              <a:rPr lang="tr-TR" dirty="0" err="1"/>
              <a:t>itere</a:t>
            </a:r>
            <a:r>
              <a:rPr lang="tr-TR" dirty="0"/>
              <a:t> edilebilirler.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625781"/>
            <a:ext cx="3343275" cy="10287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3026083"/>
            <a:ext cx="3324225" cy="108585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268" y="4483535"/>
            <a:ext cx="32861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97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Sözlüklere erişim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Alternatif erişim yapıları oluşturabiliriz.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3278097"/>
            <a:ext cx="5354404" cy="159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03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8D30837-5EA3-FC48-A189-D57D5CD8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Göreceğimiz veri yapıları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1204D4F-8ADF-A54D-8B9D-8B551CED5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Listeler (</a:t>
            </a:r>
            <a:r>
              <a:rPr lang="tr-TR" b="1" dirty="0" err="1"/>
              <a:t>list</a:t>
            </a:r>
            <a:r>
              <a:rPr lang="tr-TR" dirty="0"/>
              <a:t>) []</a:t>
            </a:r>
          </a:p>
          <a:p>
            <a:pPr lvl="1"/>
            <a:r>
              <a:rPr lang="tr-TR" dirty="0"/>
              <a:t>Dinamik</a:t>
            </a:r>
          </a:p>
          <a:p>
            <a:r>
              <a:rPr lang="tr-TR" dirty="0"/>
              <a:t>Demetler (</a:t>
            </a:r>
            <a:r>
              <a:rPr lang="tr-TR" b="1" dirty="0" err="1"/>
              <a:t>tuple</a:t>
            </a:r>
            <a:r>
              <a:rPr lang="tr-TR" dirty="0"/>
              <a:t>) ()</a:t>
            </a:r>
          </a:p>
          <a:p>
            <a:pPr lvl="1"/>
            <a:r>
              <a:rPr lang="tr-TR" dirty="0"/>
              <a:t>Güncellenemezler</a:t>
            </a:r>
          </a:p>
          <a:p>
            <a:r>
              <a:rPr lang="tr-TR" dirty="0"/>
              <a:t>Kümeler (</a:t>
            </a:r>
            <a:r>
              <a:rPr lang="tr-TR" b="1" dirty="0"/>
              <a:t>set</a:t>
            </a:r>
            <a:r>
              <a:rPr lang="tr-TR" dirty="0"/>
              <a:t>){}</a:t>
            </a:r>
          </a:p>
          <a:p>
            <a:pPr lvl="1"/>
            <a:r>
              <a:rPr lang="tr-TR" dirty="0"/>
              <a:t>Tekrar eden eğerler içermezler</a:t>
            </a:r>
          </a:p>
          <a:p>
            <a:r>
              <a:rPr lang="tr-TR" dirty="0"/>
              <a:t>Sözlükler (</a:t>
            </a:r>
            <a:r>
              <a:rPr lang="tr-TR" b="1" dirty="0" err="1"/>
              <a:t>dict</a:t>
            </a:r>
            <a:r>
              <a:rPr lang="tr-TR" dirty="0"/>
              <a:t>){</a:t>
            </a:r>
            <a:r>
              <a:rPr lang="tr-TR" dirty="0" err="1"/>
              <a:t>key:value</a:t>
            </a:r>
            <a:r>
              <a:rPr lang="tr-TR" dirty="0"/>
              <a:t>}</a:t>
            </a:r>
          </a:p>
          <a:p>
            <a:endParaRPr lang="tr-TR" dirty="0"/>
          </a:p>
          <a:p>
            <a:r>
              <a:rPr lang="tr-TR" b="1" dirty="0"/>
              <a:t>Hepsi </a:t>
            </a:r>
            <a:r>
              <a:rPr lang="tr-TR" b="1" dirty="0" err="1"/>
              <a:t>mutable</a:t>
            </a:r>
            <a:r>
              <a:rPr lang="tr-TR" b="1" dirty="0"/>
              <a:t> nesnelerdir.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06A60E6-6897-DB44-93C4-6A9A0934C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278446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Sözlüklere erişim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Alternatif erişimler oluşturabiliriz.</a:t>
            </a:r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3668349"/>
            <a:ext cx="5958583" cy="187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07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Listeler ve </a:t>
            </a:r>
            <a:r>
              <a:rPr lang="tr-TR" dirty="0" err="1"/>
              <a:t>range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Daha önce gördüğümüz </a:t>
            </a:r>
            <a:r>
              <a:rPr lang="tr-TR" dirty="0" err="1"/>
              <a:t>range</a:t>
            </a:r>
            <a:r>
              <a:rPr lang="tr-TR" dirty="0"/>
              <a:t> kullanarak istenilen sayı dizilerini oluşturmak mümkündür.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440985"/>
            <a:ext cx="3331632" cy="324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51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F035CEF-8181-614E-B846-6772D536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Listeler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31E6A8-D5CA-0748-A062-E58A75F8E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a=[1,2,"a",3,5]        # Veriler karışık türden olabilir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len</a:t>
            </a:r>
            <a:r>
              <a:rPr lang="tr-TR" dirty="0"/>
              <a:t>(a)                       # Eleman sayısı</a:t>
            </a:r>
          </a:p>
          <a:p>
            <a:pPr marL="0" indent="0">
              <a:buNone/>
            </a:pPr>
            <a:r>
              <a:rPr lang="tr-TR" dirty="0" err="1"/>
              <a:t>a.sort</a:t>
            </a:r>
            <a:r>
              <a:rPr lang="tr-TR" dirty="0"/>
              <a:t>()                     # listeyi sıralar</a:t>
            </a:r>
          </a:p>
          <a:p>
            <a:pPr marL="0" indent="0">
              <a:buNone/>
            </a:pPr>
            <a:r>
              <a:rPr lang="tr-TR" dirty="0" err="1"/>
              <a:t>a.reverse</a:t>
            </a:r>
            <a:r>
              <a:rPr lang="tr-TR" dirty="0"/>
              <a:t>()               # listeyi ters çevirir</a:t>
            </a:r>
          </a:p>
          <a:p>
            <a:pPr marL="0" indent="0">
              <a:buNone/>
            </a:pPr>
            <a:r>
              <a:rPr lang="tr-TR" dirty="0" err="1"/>
              <a:t>a.pop</a:t>
            </a:r>
            <a:r>
              <a:rPr lang="tr-TR" dirty="0"/>
              <a:t>()                     # son elemanı siler</a:t>
            </a:r>
          </a:p>
          <a:p>
            <a:pPr marL="0" indent="0">
              <a:buNone/>
            </a:pPr>
            <a:r>
              <a:rPr lang="tr-TR" dirty="0" err="1"/>
              <a:t>a.append</a:t>
            </a:r>
            <a:r>
              <a:rPr lang="tr-TR" dirty="0"/>
              <a:t>("a")         # sonuna yeni eleman ekler</a:t>
            </a:r>
          </a:p>
          <a:p>
            <a:pPr marL="0" indent="0">
              <a:buNone/>
            </a:pPr>
            <a:r>
              <a:rPr lang="tr-TR" dirty="0" err="1"/>
              <a:t>a.insert</a:t>
            </a:r>
            <a:r>
              <a:rPr lang="tr-TR" dirty="0"/>
              <a:t>(indis, "a")  # yeni elemanı belirtilen indise ekler 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1536349-C503-0043-B437-70F760FA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3821708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2DB203D-3149-D649-881C-11EA5395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Listeler devam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2462C5-D866-D740-A353-E82B32246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a.count</a:t>
            </a:r>
            <a:r>
              <a:rPr lang="tr-TR" dirty="0"/>
              <a:t>(1)            # Bu eleman listede kaç tane var</a:t>
            </a:r>
          </a:p>
          <a:p>
            <a:pPr marL="0" indent="0">
              <a:buNone/>
            </a:pPr>
            <a:r>
              <a:rPr lang="tr-TR" dirty="0" err="1"/>
              <a:t>a.index</a:t>
            </a:r>
            <a:r>
              <a:rPr lang="tr-TR" dirty="0"/>
              <a:t>(1)             # Bu eleman kaçıncı indiste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print</a:t>
            </a:r>
            <a:r>
              <a:rPr lang="tr-TR" dirty="0"/>
              <a:t> a[1]              # 1.indiste ki elemanı yazdır</a:t>
            </a:r>
          </a:p>
          <a:p>
            <a:pPr marL="0" indent="0">
              <a:buNone/>
            </a:pPr>
            <a:r>
              <a:rPr lang="tr-TR" dirty="0"/>
              <a:t>a[1]=2                   # 1.indisteki elemanın değerini değiştir</a:t>
            </a:r>
          </a:p>
          <a:p>
            <a:pPr marL="0" indent="0">
              <a:buNone/>
            </a:pPr>
            <a:r>
              <a:rPr lang="tr-TR" dirty="0"/>
              <a:t>del a[2]                 # 2.indisteki elemanı listeden sil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x=</a:t>
            </a:r>
            <a:r>
              <a:rPr lang="tr-TR" dirty="0" err="1"/>
              <a:t>list</a:t>
            </a:r>
            <a:r>
              <a:rPr lang="tr-TR" dirty="0"/>
              <a:t>()                  # Boş liste oluşturur</a:t>
            </a:r>
          </a:p>
          <a:p>
            <a:pPr marL="0" indent="0">
              <a:buNone/>
            </a:pPr>
            <a:r>
              <a:rPr lang="tr-TR" dirty="0"/>
              <a:t>x=[]                       # Boş liste oluşturur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7630116-ECE5-114B-B8DB-F5B790EF8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3852329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5677096-4F31-F249-BA1F-6498909B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Liste üzerinde döngüler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46E009-CF9A-F94C-990E-F6DAC69EE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liste=["</a:t>
            </a:r>
            <a:r>
              <a:rPr lang="tr-TR" dirty="0" err="1"/>
              <a:t>a","b","c</a:t>
            </a:r>
            <a:r>
              <a:rPr lang="tr-TR" dirty="0"/>
              <a:t>"]</a:t>
            </a:r>
          </a:p>
          <a:p>
            <a:pPr marL="0" indent="0">
              <a:buNone/>
            </a:pPr>
            <a:r>
              <a:rPr lang="tr-TR" dirty="0" err="1"/>
              <a:t>for</a:t>
            </a:r>
            <a:r>
              <a:rPr lang="tr-TR" dirty="0"/>
              <a:t> i in liste:    </a:t>
            </a:r>
          </a:p>
          <a:p>
            <a:pPr marL="0" indent="0">
              <a:buNone/>
            </a:pPr>
            <a:r>
              <a:rPr lang="tr-TR" dirty="0"/>
              <a:t>	</a:t>
            </a:r>
            <a:r>
              <a:rPr lang="tr-TR" dirty="0" err="1"/>
              <a:t>print</a:t>
            </a:r>
            <a:r>
              <a:rPr lang="tr-TR" dirty="0"/>
              <a:t>(i)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EC12D27-A0B8-FF49-A5CD-3AB924A0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4091791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1FF88A6-99EB-954D-BB53-891A7E0F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Listeler </a:t>
            </a:r>
            <a:r>
              <a:rPr lang="tr-TR" b="1" dirty="0" err="1"/>
              <a:t>enumerate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92B928-2A91-124E-8202-5A6DAABAD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Soru: Döngülerde indislere de erişmek istersek ?</a:t>
            </a:r>
          </a:p>
          <a:p>
            <a:pPr marL="0" indent="0">
              <a:buNone/>
            </a:pPr>
            <a:r>
              <a:rPr lang="tr-TR" dirty="0"/>
              <a:t>Cevap: </a:t>
            </a:r>
            <a:r>
              <a:rPr lang="tr-TR" dirty="0" err="1"/>
              <a:t>enumerate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71E9FBB-3542-5746-A189-95EE3EF4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E188C92-FDB0-D842-8810-35ECAF3C4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89" y="2821178"/>
            <a:ext cx="2438400" cy="12065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E1C17DA-9A23-6A4B-A6B9-6201324F5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902" y="2732278"/>
            <a:ext cx="901700" cy="13843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CB2C921-9695-7D4A-8EB1-B43E78446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889" y="4803648"/>
            <a:ext cx="3568700" cy="11811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E81BB8BE-CD00-9247-9A4B-EAF5E8007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599" y="4735116"/>
            <a:ext cx="685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39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1FF88A6-99EB-954D-BB53-891A7E0F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Listeler </a:t>
            </a:r>
            <a:r>
              <a:rPr lang="tr-TR" b="1" dirty="0" err="1"/>
              <a:t>enumerate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92B928-2A91-124E-8202-5A6DAABAD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dirty="0" err="1"/>
              <a:t>Enumerate</a:t>
            </a:r>
            <a:endParaRPr lang="tr-TR" b="1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71E9FBB-3542-5746-A189-95EE3EF4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00EDDFD1-B1AB-3C4F-9CB9-7E83609ED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613117"/>
            <a:ext cx="5583619" cy="144459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EA4C7F35-4DA7-3F4B-BAA0-3290A75A1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7" y="3424428"/>
            <a:ext cx="188058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33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1A6D24B-C220-4B43-8F1D-4983D9012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Listeleri Birleştirmek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B4C4EE8-F73E-D542-894A-959652A10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a=[1,2,3]</a:t>
            </a:r>
          </a:p>
          <a:p>
            <a:pPr marL="0" indent="0">
              <a:buNone/>
            </a:pPr>
            <a:r>
              <a:rPr lang="tr-TR" dirty="0"/>
              <a:t>b=[4,5,6]</a:t>
            </a:r>
          </a:p>
          <a:p>
            <a:pPr marL="0" indent="0">
              <a:buNone/>
            </a:pPr>
            <a:r>
              <a:rPr lang="tr-TR" dirty="0"/>
              <a:t>c=</a:t>
            </a:r>
            <a:r>
              <a:rPr lang="tr-TR" dirty="0" err="1"/>
              <a:t>a+b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5DF31B9-6062-3746-83DA-DDBDE37C2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165271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F12FB8E-050C-194A-9C9C-942825F56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Çok boyutlu listeler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3C74F6-6C98-0741-947E-D82F8023F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x=[   </a:t>
            </a:r>
          </a:p>
          <a:p>
            <a:pPr marL="0" indent="0">
              <a:buNone/>
            </a:pPr>
            <a:r>
              <a:rPr lang="tr-TR" dirty="0"/>
              <a:t>      [1,0,0],   </a:t>
            </a:r>
          </a:p>
          <a:p>
            <a:pPr marL="0" indent="0">
              <a:buNone/>
            </a:pPr>
            <a:r>
              <a:rPr lang="tr-TR" dirty="0"/>
              <a:t>      [0,1,0],   </a:t>
            </a:r>
          </a:p>
          <a:p>
            <a:pPr marL="0" indent="0">
              <a:buNone/>
            </a:pPr>
            <a:r>
              <a:rPr lang="tr-TR" dirty="0"/>
              <a:t>      [0,0,1]   </a:t>
            </a:r>
          </a:p>
          <a:p>
            <a:pPr marL="0" indent="0">
              <a:buNone/>
            </a:pPr>
            <a:r>
              <a:rPr lang="tr-TR" dirty="0"/>
              <a:t>    ]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len</a:t>
            </a:r>
            <a:r>
              <a:rPr lang="tr-TR" dirty="0"/>
              <a:t>(x)          # satır sayısını verir</a:t>
            </a:r>
          </a:p>
          <a:p>
            <a:pPr marL="0" indent="0">
              <a:buNone/>
            </a:pPr>
            <a:r>
              <a:rPr lang="tr-TR" dirty="0" err="1"/>
              <a:t>len</a:t>
            </a:r>
            <a:r>
              <a:rPr lang="tr-TR" dirty="0"/>
              <a:t>(x[0])    # ilk satırdaki sütun sayını verir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25AF370-0E3E-B348-B14E-D45B4DE49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2225924561"/>
      </p:ext>
    </p:extLst>
  </p:cSld>
  <p:clrMapOvr>
    <a:masterClrMapping/>
  </p:clrMapOvr>
</p:sld>
</file>

<file path=ppt/theme/theme1.xml><?xml version="1.0" encoding="utf-8"?>
<a:theme xmlns:a="http://schemas.openxmlformats.org/drawingml/2006/main" name="Çerçeve">
  <a:themeElements>
    <a:clrScheme name="Çerçev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Çerçev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Çerçev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{FA2810DC-C400-E64A-89FA-DCE0678796A2}tf10001124</Template>
  <TotalTime>589</TotalTime>
  <Words>447</Words>
  <Application>Microsoft Macintosh PowerPoint</Application>
  <PresentationFormat>Geniş ekran</PresentationFormat>
  <Paragraphs>172</Paragraphs>
  <Slides>21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25" baseType="lpstr">
      <vt:lpstr>Calibri</vt:lpstr>
      <vt:lpstr>Corbel</vt:lpstr>
      <vt:lpstr>Wingdings 2</vt:lpstr>
      <vt:lpstr>Çerçeve</vt:lpstr>
      <vt:lpstr>Python Programlama Dili</vt:lpstr>
      <vt:lpstr>Göreceğimiz veri yapıları</vt:lpstr>
      <vt:lpstr>Listeler</vt:lpstr>
      <vt:lpstr>Listeler devam</vt:lpstr>
      <vt:lpstr>Liste üzerinde döngüler</vt:lpstr>
      <vt:lpstr>Listeler enumerate</vt:lpstr>
      <vt:lpstr>Listeler enumerate</vt:lpstr>
      <vt:lpstr>Listeleri Birleştirmek</vt:lpstr>
      <vt:lpstr>Çok boyutlu listeler</vt:lpstr>
      <vt:lpstr>Çok boyutlu listeler</vt:lpstr>
      <vt:lpstr>Listeler-bölme</vt:lpstr>
      <vt:lpstr>Listeler-diğer</vt:lpstr>
      <vt:lpstr>Demetler </vt:lpstr>
      <vt:lpstr>Demetler-güncelleme </vt:lpstr>
      <vt:lpstr>Çoklu atamalar</vt:lpstr>
      <vt:lpstr>Kümeler</vt:lpstr>
      <vt:lpstr>Sözlükler</vt:lpstr>
      <vt:lpstr>Sözlükler üzerinde döngüler</vt:lpstr>
      <vt:lpstr>Sözlüklere erişim</vt:lpstr>
      <vt:lpstr>Sözlüklere erişim</vt:lpstr>
      <vt:lpstr>Listeler ve range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Programlama Dili</dc:title>
  <dc:creator>Microsoft Office Kullanıcısı</dc:creator>
  <cp:lastModifiedBy>Microsoft Office Kullanıcısı</cp:lastModifiedBy>
  <cp:revision>79</cp:revision>
  <dcterms:created xsi:type="dcterms:W3CDTF">2018-02-26T11:13:50Z</dcterms:created>
  <dcterms:modified xsi:type="dcterms:W3CDTF">2021-03-19T15:11:56Z</dcterms:modified>
</cp:coreProperties>
</file>